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3"/>
  </p:notesMasterIdLst>
  <p:sldIdLst>
    <p:sldId id="258" r:id="rId2"/>
    <p:sldId id="286" r:id="rId3"/>
    <p:sldId id="287" r:id="rId4"/>
    <p:sldId id="259" r:id="rId5"/>
    <p:sldId id="288" r:id="rId6"/>
    <p:sldId id="289" r:id="rId7"/>
    <p:sldId id="291" r:id="rId8"/>
    <p:sldId id="292" r:id="rId9"/>
    <p:sldId id="293" r:id="rId10"/>
    <p:sldId id="267" r:id="rId11"/>
    <p:sldId id="279" r:id="rId12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14"/>
      <p:bold r:id="rId15"/>
    </p:embeddedFont>
    <p:embeddedFont>
      <p:font typeface="Libre Baskerville" panose="02020500000000000000" charset="0"/>
      <p:regular r:id="rId16"/>
      <p:bold r:id="rId17"/>
      <p:italic r:id="rId18"/>
    </p:embeddedFont>
    <p:embeddedFont>
      <p:font typeface="華康宗楷體W7(P)" panose="03000700000000000000" pitchFamily="66" charset="-120"/>
      <p:regular r:id="rId19"/>
    </p:embeddedFont>
    <p:embeddedFont>
      <p:font typeface="Cinzel" panose="02020500000000000000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354E"/>
    <a:srgbClr val="DE8042"/>
    <a:srgbClr val="5B9A83"/>
    <a:srgbClr val="FFD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B4835D-F4AE-4073-901A-75BA95533DAE}">
  <a:tblStyle styleId="{79B4835D-F4AE-4073-901A-75BA95533D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88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602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411350" y="1333000"/>
            <a:ext cx="6321300" cy="2477400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513950" y="1583350"/>
            <a:ext cx="611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919325" y="2687650"/>
            <a:ext cx="3305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sz="16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sz="1600" i="1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sz="1600" i="1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i="1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i="1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None/>
              <a:defRPr i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i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i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i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✣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22" name="Google Shape;22;p5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1351075" y="1518375"/>
            <a:ext cx="31269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4666144" y="1518375"/>
            <a:ext cx="31269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28" name="Google Shape;28;p6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8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6.jp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choldhouse.bocach.gov.tw/cht/index.ph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45" y="-513291"/>
            <a:ext cx="6946375" cy="5771091"/>
          </a:xfrm>
          <a:prstGeom prst="rect">
            <a:avLst/>
          </a:prstGeom>
        </p:spPr>
      </p:pic>
      <p:sp>
        <p:nvSpPr>
          <p:cNvPr id="8" name="副標題 2"/>
          <p:cNvSpPr txBox="1">
            <a:spLocks/>
          </p:cNvSpPr>
          <p:nvPr/>
        </p:nvSpPr>
        <p:spPr>
          <a:xfrm>
            <a:off x="3582737" y="3194248"/>
            <a:ext cx="1978526" cy="813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簡報日期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:2020/06/23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簡報者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蔡佩妤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56338" y="2338450"/>
            <a:ext cx="154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網站改版優化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726" y="1724276"/>
            <a:ext cx="2944623" cy="859611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>
            <a:off x="1436289" y="2567502"/>
            <a:ext cx="1160318" cy="1160318"/>
          </a:xfrm>
          <a:prstGeom prst="ellipse">
            <a:avLst/>
          </a:prstGeom>
          <a:solidFill>
            <a:srgbClr val="5B9A83">
              <a:alpha val="80000"/>
            </a:srgbClr>
          </a:solidFill>
          <a:ln w="9525" cap="flat" cmpd="sng">
            <a:solidFill>
              <a:srgbClr val="92694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50" i="1" dirty="0" smtClean="0">
                <a:solidFill>
                  <a:schemeClr val="bg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#5D9B84</a:t>
            </a:r>
            <a:endParaRPr sz="1050" i="1" dirty="0">
              <a:solidFill>
                <a:schemeClr val="bg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441793" y="2567502"/>
            <a:ext cx="1160318" cy="1160318"/>
          </a:xfrm>
          <a:prstGeom prst="ellipse">
            <a:avLst/>
          </a:prstGeom>
          <a:solidFill>
            <a:srgbClr val="FFD296">
              <a:alpha val="82000"/>
            </a:srgbClr>
          </a:solidFill>
          <a:ln w="9525" cap="flat" cmpd="sng">
            <a:solidFill>
              <a:srgbClr val="92694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100" i="1" dirty="0" smtClean="0">
                <a:solidFill>
                  <a:schemeClr val="bg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#FFD195</a:t>
            </a:r>
            <a:endParaRPr sz="1100" i="1" dirty="0">
              <a:solidFill>
                <a:schemeClr val="bg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1" name="Google Shape;141;p22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630" y="534854"/>
            <a:ext cx="2121592" cy="8535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" t="1738" r="26012" b="10309"/>
          <a:stretch/>
        </p:blipFill>
        <p:spPr>
          <a:xfrm>
            <a:off x="4951604" y="1663376"/>
            <a:ext cx="3763642" cy="3257884"/>
          </a:xfrm>
          <a:prstGeom prst="rect">
            <a:avLst/>
          </a:prstGeom>
        </p:spPr>
      </p:pic>
      <p:sp>
        <p:nvSpPr>
          <p:cNvPr id="11" name="Google Shape;138;p22"/>
          <p:cNvSpPr/>
          <p:nvPr/>
        </p:nvSpPr>
        <p:spPr>
          <a:xfrm>
            <a:off x="2425349" y="2567502"/>
            <a:ext cx="1160318" cy="1160318"/>
          </a:xfrm>
          <a:prstGeom prst="ellipse">
            <a:avLst/>
          </a:prstGeom>
          <a:solidFill>
            <a:srgbClr val="DE8042">
              <a:alpha val="80000"/>
            </a:srgbClr>
          </a:solidFill>
          <a:ln w="9525" cap="flat" cmpd="sng">
            <a:solidFill>
              <a:srgbClr val="92694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i="1" dirty="0" smtClean="0">
                <a:solidFill>
                  <a:schemeClr val="bg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#DE7E44</a:t>
            </a:r>
            <a:endParaRPr sz="1000" i="1" dirty="0">
              <a:solidFill>
                <a:schemeClr val="bg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2" name="Google Shape;138;p22"/>
          <p:cNvSpPr/>
          <p:nvPr/>
        </p:nvSpPr>
        <p:spPr>
          <a:xfrm>
            <a:off x="3361207" y="2567502"/>
            <a:ext cx="1160318" cy="1160318"/>
          </a:xfrm>
          <a:prstGeom prst="ellipse">
            <a:avLst/>
          </a:prstGeom>
          <a:solidFill>
            <a:srgbClr val="42354E">
              <a:alpha val="80000"/>
            </a:srgbClr>
          </a:solidFill>
          <a:ln w="9525" cap="flat" cmpd="sng">
            <a:solidFill>
              <a:srgbClr val="92694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i="1" dirty="0" smtClean="0">
                <a:solidFill>
                  <a:schemeClr val="bg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#41354D</a:t>
            </a:r>
            <a:endParaRPr sz="1000" i="1" dirty="0">
              <a:solidFill>
                <a:schemeClr val="bg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539" y="3956796"/>
            <a:ext cx="1014707" cy="1000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>
            <a:spLocks noGrp="1"/>
          </p:cNvSpPr>
          <p:nvPr>
            <p:ph type="ctrTitle" idx="4294967295"/>
          </p:nvPr>
        </p:nvSpPr>
        <p:spPr>
          <a:xfrm>
            <a:off x="930900" y="1836026"/>
            <a:ext cx="7282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Thanks!</a:t>
            </a:r>
            <a:endParaRPr sz="4000" b="1" dirty="0"/>
          </a:p>
        </p:txBody>
      </p:sp>
      <p:sp>
        <p:nvSpPr>
          <p:cNvPr id="261" name="Google Shape;261;p3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" name="Google Shape;260;p31"/>
          <p:cNvSpPr txBox="1">
            <a:spLocks noGrp="1"/>
          </p:cNvSpPr>
          <p:nvPr>
            <p:ph type="body" idx="1"/>
          </p:nvPr>
        </p:nvSpPr>
        <p:spPr>
          <a:xfrm>
            <a:off x="2773541" y="2032793"/>
            <a:ext cx="1096331" cy="11696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TW" b="1" dirty="0" smtClean="0"/>
              <a:t>01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主題介紹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Google Shape;260;p31"/>
          <p:cNvSpPr txBox="1">
            <a:spLocks noGrp="1"/>
          </p:cNvSpPr>
          <p:nvPr>
            <p:ph type="body" idx="1"/>
          </p:nvPr>
        </p:nvSpPr>
        <p:spPr>
          <a:xfrm>
            <a:off x="4215994" y="2032793"/>
            <a:ext cx="1096331" cy="11696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TW" b="1" dirty="0" smtClean="0"/>
              <a:t>02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TW" altLang="en-US" sz="1200" dirty="0" smtClean="0"/>
              <a:t>原</a:t>
            </a:r>
            <a:r>
              <a:rPr lang="zh-TW" altLang="en-US" sz="1200" dirty="0"/>
              <a:t>網站的使用者體驗</a:t>
            </a:r>
            <a:endParaRPr lang="en-US" altLang="zh-TW" sz="1200" dirty="0"/>
          </a:p>
        </p:txBody>
      </p:sp>
      <p:sp>
        <p:nvSpPr>
          <p:cNvPr id="16" name="Google Shape;260;p31"/>
          <p:cNvSpPr txBox="1">
            <a:spLocks noGrp="1"/>
          </p:cNvSpPr>
          <p:nvPr>
            <p:ph type="body" idx="1"/>
          </p:nvPr>
        </p:nvSpPr>
        <p:spPr>
          <a:xfrm>
            <a:off x="5658447" y="2032793"/>
            <a:ext cx="1096331" cy="11696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TW" b="1" dirty="0" smtClean="0"/>
              <a:t>03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TW" altLang="en-US" sz="1200" dirty="0" smtClean="0"/>
              <a:t>改</a:t>
            </a:r>
            <a:r>
              <a:rPr lang="zh-TW" altLang="en-US" sz="1200" dirty="0"/>
              <a:t>善及增加功能</a:t>
            </a:r>
            <a:endParaRPr lang="en-US" altLang="zh-TW" sz="1200" dirty="0"/>
          </a:p>
        </p:txBody>
      </p:sp>
      <p:sp>
        <p:nvSpPr>
          <p:cNvPr id="17" name="Google Shape;260;p31"/>
          <p:cNvSpPr txBox="1">
            <a:spLocks noGrp="1"/>
          </p:cNvSpPr>
          <p:nvPr>
            <p:ph type="body" idx="1"/>
          </p:nvPr>
        </p:nvSpPr>
        <p:spPr>
          <a:xfrm>
            <a:off x="2773540" y="3321287"/>
            <a:ext cx="1096331" cy="11696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TW" b="1" dirty="0" smtClean="0"/>
              <a:t>04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TW" altLang="en-US" sz="1200" dirty="0" smtClean="0"/>
              <a:t>新</a:t>
            </a:r>
            <a:r>
              <a:rPr lang="zh-TW" altLang="en-US" sz="1200" dirty="0"/>
              <a:t>網站架構</a:t>
            </a:r>
            <a:endParaRPr lang="en-US" altLang="zh-TW" sz="1200" dirty="0"/>
          </a:p>
        </p:txBody>
      </p:sp>
      <p:sp>
        <p:nvSpPr>
          <p:cNvPr id="18" name="Google Shape;260;p31"/>
          <p:cNvSpPr txBox="1">
            <a:spLocks noGrp="1"/>
          </p:cNvSpPr>
          <p:nvPr>
            <p:ph type="body" idx="1"/>
          </p:nvPr>
        </p:nvSpPr>
        <p:spPr>
          <a:xfrm>
            <a:off x="4215994" y="3321286"/>
            <a:ext cx="1096331" cy="11696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TW" b="1" dirty="0" smtClean="0"/>
              <a:t>05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TW" altLang="en-US" sz="1200" dirty="0" smtClean="0"/>
              <a:t>主</a:t>
            </a:r>
            <a:r>
              <a:rPr lang="zh-TW" altLang="en-US" sz="1200" dirty="0"/>
              <a:t>題配色</a:t>
            </a:r>
            <a:endParaRPr lang="en-US" altLang="zh-TW" sz="1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527" y="492621"/>
            <a:ext cx="5364945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3741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4294967295"/>
          </p:nvPr>
        </p:nvSpPr>
        <p:spPr>
          <a:xfrm>
            <a:off x="-209006" y="2043674"/>
            <a:ext cx="7283450" cy="1158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 smtClean="0">
                <a:latin typeface="華康宗楷體W7(P)" panose="03000700000000000000" pitchFamily="66" charset="-120"/>
                <a:ea typeface="華康宗楷體W7(P)" panose="03000700000000000000" pitchFamily="66" charset="-120"/>
              </a:rPr>
              <a:t>主體介紹</a:t>
            </a:r>
            <a:endParaRPr b="1" dirty="0">
              <a:latin typeface="華康宗楷體W7(P)" panose="03000700000000000000" pitchFamily="66" charset="-120"/>
              <a:ea typeface="華康宗楷體W7(P)" panose="03000700000000000000" pitchFamily="66" charset="-120"/>
            </a:endParaRP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294967295"/>
          </p:nvPr>
        </p:nvSpPr>
        <p:spPr>
          <a:xfrm>
            <a:off x="0" y="3100388"/>
            <a:ext cx="7283450" cy="17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3000" i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為老屋點上燈，下個記憶的開始</a:t>
            </a:r>
            <a:endParaRPr lang="en-US" altLang="zh-TW" sz="3000" i="1" spc="3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7" t="2908" r="17747" b="89"/>
          <a:stretch/>
        </p:blipFill>
        <p:spPr>
          <a:xfrm>
            <a:off x="3432719" y="382773"/>
            <a:ext cx="1898339" cy="1735960"/>
          </a:xfrm>
          <a:prstGeom prst="diamond">
            <a:avLst/>
          </a:prstGeom>
          <a:noFill/>
          <a:ln>
            <a:noFill/>
          </a:ln>
        </p:spPr>
      </p:pic>
      <p:sp>
        <p:nvSpPr>
          <p:cNvPr id="3" name="文字方塊 2"/>
          <p:cNvSpPr txBox="1"/>
          <p:nvPr/>
        </p:nvSpPr>
        <p:spPr>
          <a:xfrm>
            <a:off x="1203158" y="3946358"/>
            <a:ext cx="5137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來自彰化縣文化局的老屋點燈計畫，將公私協力合作或是自行修繕而重獲新生的老房子，藉由影像與文字記錄下來，目前已經出版三本紙本手冊，為了使資訊普及化而創立此網站，方便民眾查詢同時也能進行老屋空間的媒合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60908466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9" r="14115"/>
          <a:stretch/>
        </p:blipFill>
        <p:spPr>
          <a:xfrm>
            <a:off x="2045368" y="1610887"/>
            <a:ext cx="5053263" cy="3448392"/>
          </a:xfrm>
          <a:prstGeom prst="rect">
            <a:avLst/>
          </a:prstGeom>
        </p:spPr>
      </p:pic>
      <p:cxnSp>
        <p:nvCxnSpPr>
          <p:cNvPr id="4" name="弧形接點 3"/>
          <p:cNvCxnSpPr/>
          <p:nvPr/>
        </p:nvCxnSpPr>
        <p:spPr>
          <a:xfrm rot="10800000" flipV="1">
            <a:off x="794084" y="2189747"/>
            <a:ext cx="1251284" cy="721896"/>
          </a:xfrm>
          <a:prstGeom prst="curvedConnector3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40632" y="2752095"/>
            <a:ext cx="1647268" cy="82494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txBody>
          <a:bodyPr wrap="square" rtlCol="0" anchor="ctr">
            <a:no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畫面上過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多的區塊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，使視覺上過於複雜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弧形接點 12"/>
          <p:cNvCxnSpPr/>
          <p:nvPr/>
        </p:nvCxnSpPr>
        <p:spPr>
          <a:xfrm rot="10800000">
            <a:off x="6928816" y="1684458"/>
            <a:ext cx="921963" cy="570604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7256099" y="2255062"/>
            <a:ext cx="1647268" cy="82494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txBody>
          <a:bodyPr wrap="square" rtlCol="0" anchor="ctr"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灰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色區塊的內容並非必要，卻放在第一列過於搶眼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594709" y="1126793"/>
            <a:ext cx="433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hlinkClick r:id="rId4"/>
              </a:rPr>
              <a:t>網站連結 </a:t>
            </a:r>
            <a:r>
              <a:rPr lang="en-US" altLang="zh-TW" sz="1200" dirty="0" smtClean="0">
                <a:hlinkClick r:id="rId4"/>
              </a:rPr>
              <a:t>https</a:t>
            </a:r>
            <a:r>
              <a:rPr lang="en-US" altLang="zh-TW" sz="1200" dirty="0">
                <a:hlinkClick r:id="rId4"/>
              </a:rPr>
              <a:t>://choldhouse.bocach.gov.tw/cht/index.php</a:t>
            </a:r>
            <a:endParaRPr lang="zh-TW" altLang="en-US" sz="1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034" y="542009"/>
            <a:ext cx="4163929" cy="8535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0" r="17005"/>
          <a:stretch/>
        </p:blipFill>
        <p:spPr>
          <a:xfrm>
            <a:off x="3738856" y="1672045"/>
            <a:ext cx="4409991" cy="2922815"/>
          </a:xfrm>
          <a:prstGeom prst="rect">
            <a:avLst/>
          </a:prstGeom>
        </p:spPr>
      </p:pic>
      <p:cxnSp>
        <p:nvCxnSpPr>
          <p:cNvPr id="5" name="弧形接點 4"/>
          <p:cNvCxnSpPr/>
          <p:nvPr/>
        </p:nvCxnSpPr>
        <p:spPr>
          <a:xfrm rot="10800000" flipV="1">
            <a:off x="1995867" y="2299062"/>
            <a:ext cx="1949116" cy="717083"/>
          </a:xfrm>
          <a:prstGeom prst="curvedConnector3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172232" y="3016146"/>
            <a:ext cx="1647268" cy="100708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txBody>
          <a:bodyPr wrap="square" rtlCol="0" anchor="ctr">
            <a:noAutofit/>
          </a:bodyPr>
          <a:lstStyle/>
          <a:p>
            <a:r>
              <a:rPr lang="zh-TW" altLang="en-US" dirty="0"/>
              <a:t>頁面切換時</a:t>
            </a:r>
            <a:r>
              <a:rPr lang="en-US" altLang="zh-TW" dirty="0"/>
              <a:t>Loding</a:t>
            </a:r>
            <a:r>
              <a:rPr lang="zh-TW" altLang="en-US" dirty="0"/>
              <a:t>動畫過長</a:t>
            </a:r>
            <a:r>
              <a:rPr lang="zh-TW" altLang="en-US" dirty="0" smtClean="0"/>
              <a:t>，且每頁都有，影</a:t>
            </a:r>
            <a:r>
              <a:rPr lang="zh-TW" altLang="en-US" dirty="0"/>
              <a:t>響視覺上的感官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035" y="664958"/>
            <a:ext cx="4163929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內容版面配置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477" y="849087"/>
            <a:ext cx="4778432" cy="34378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3396343" y="666206"/>
            <a:ext cx="5172891" cy="3814354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068389" y="4593148"/>
            <a:ext cx="4075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</a:t>
            </a:r>
            <a:r>
              <a:rPr lang="zh-TW" altLang="en-US" dirty="0" smtClean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zh-TW" altLang="en-US" dirty="0" smtClean="0"/>
              <a:t>原網站的網頁架構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514828" y="1138805"/>
            <a:ext cx="24483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2-2.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業務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介紹名稱改為申請流程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老屋據點的圖表改以視覺化地圖呈現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老屋說故事、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老屋新生、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我要留言合併為一個項目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05" y="2776330"/>
            <a:ext cx="2488476" cy="212459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679903" y="1776762"/>
            <a:ext cx="1092820" cy="962482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846350" y="1776761"/>
            <a:ext cx="1078665" cy="962482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121912" y="1806497"/>
            <a:ext cx="1107451" cy="962482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4905823" y="1434790"/>
            <a:ext cx="662352" cy="1486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49" y="-78188"/>
            <a:ext cx="2578832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4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9452" y="828002"/>
            <a:ext cx="7749553" cy="4182094"/>
          </a:xfrm>
          <a:prstGeom prst="rect">
            <a:avLst/>
          </a:prstGeom>
          <a:solidFill>
            <a:schemeClr val="tx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94" y="975722"/>
            <a:ext cx="7638466" cy="388665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149" y="23962"/>
            <a:ext cx="2536156" cy="8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9734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9452" y="828002"/>
            <a:ext cx="7749553" cy="4182094"/>
          </a:xfrm>
          <a:prstGeom prst="rect">
            <a:avLst/>
          </a:prstGeom>
          <a:solidFill>
            <a:schemeClr val="tx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88" y="1414363"/>
            <a:ext cx="3559739" cy="26517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787" y="1462102"/>
            <a:ext cx="3313906" cy="25133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468136" y="4121486"/>
            <a:ext cx="1204332" cy="31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Loading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174059" y="4184718"/>
            <a:ext cx="120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歡迎</a:t>
            </a:r>
            <a:r>
              <a:rPr lang="zh-TW" altLang="en-US" dirty="0"/>
              <a:t>頁面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149" y="31469"/>
            <a:ext cx="2536156" cy="8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6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8173" y="236147"/>
            <a:ext cx="2107580" cy="4529067"/>
          </a:xfrm>
          <a:prstGeom prst="rect">
            <a:avLst/>
          </a:prstGeom>
          <a:solidFill>
            <a:schemeClr val="tx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63" y="178507"/>
            <a:ext cx="2050990" cy="458670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529940" y="236147"/>
            <a:ext cx="2107580" cy="3620370"/>
          </a:xfrm>
          <a:prstGeom prst="rect">
            <a:avLst/>
          </a:prstGeom>
          <a:solidFill>
            <a:schemeClr val="tx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35" y="236147"/>
            <a:ext cx="2050990" cy="362037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844" y="2120585"/>
            <a:ext cx="2536156" cy="8779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821707" y="236147"/>
            <a:ext cx="1935712" cy="4211218"/>
          </a:xfrm>
          <a:prstGeom prst="rect">
            <a:avLst/>
          </a:prstGeom>
          <a:solidFill>
            <a:schemeClr val="tx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807" y="178507"/>
            <a:ext cx="1907417" cy="426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labella template">
  <a:themeElements>
    <a:clrScheme name="Custom 347">
      <a:dk1>
        <a:srgbClr val="403228"/>
      </a:dk1>
      <a:lt1>
        <a:srgbClr val="FFFFFF"/>
      </a:lt1>
      <a:dk2>
        <a:srgbClr val="926940"/>
      </a:dk2>
      <a:lt2>
        <a:srgbClr val="F3EFEA"/>
      </a:lt2>
      <a:accent1>
        <a:srgbClr val="261408"/>
      </a:accent1>
      <a:accent2>
        <a:srgbClr val="8E5025"/>
      </a:accent2>
      <a:accent3>
        <a:srgbClr val="B68C68"/>
      </a:accent3>
      <a:accent4>
        <a:srgbClr val="E8DAC2"/>
      </a:accent4>
      <a:accent5>
        <a:srgbClr val="8E2525"/>
      </a:accent5>
      <a:accent6>
        <a:srgbClr val="B67068"/>
      </a:accent6>
      <a:hlink>
        <a:srgbClr val="40322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403228"/>
    </a:dk1>
    <a:lt1>
      <a:srgbClr val="FFFFFF"/>
    </a:lt1>
    <a:dk2>
      <a:srgbClr val="926940"/>
    </a:dk2>
    <a:lt2>
      <a:srgbClr val="F3EFEA"/>
    </a:lt2>
    <a:accent1>
      <a:srgbClr val="261408"/>
    </a:accent1>
    <a:accent2>
      <a:srgbClr val="8E5025"/>
    </a:accent2>
    <a:accent3>
      <a:srgbClr val="B68C68"/>
    </a:accent3>
    <a:accent4>
      <a:srgbClr val="E8DAC2"/>
    </a:accent4>
    <a:accent5>
      <a:srgbClr val="8E2525"/>
    </a:accent5>
    <a:accent6>
      <a:srgbClr val="B67068"/>
    </a:accent6>
    <a:hlink>
      <a:srgbClr val="403228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403228"/>
    </a:dk1>
    <a:lt1>
      <a:srgbClr val="FFFFFF"/>
    </a:lt1>
    <a:dk2>
      <a:srgbClr val="926940"/>
    </a:dk2>
    <a:lt2>
      <a:srgbClr val="F3EFEA"/>
    </a:lt2>
    <a:accent1>
      <a:srgbClr val="261408"/>
    </a:accent1>
    <a:accent2>
      <a:srgbClr val="8E5025"/>
    </a:accent2>
    <a:accent3>
      <a:srgbClr val="B68C68"/>
    </a:accent3>
    <a:accent4>
      <a:srgbClr val="E8DAC2"/>
    </a:accent4>
    <a:accent5>
      <a:srgbClr val="8E2525"/>
    </a:accent5>
    <a:accent6>
      <a:srgbClr val="B67068"/>
    </a:accent6>
    <a:hlink>
      <a:srgbClr val="403228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403228"/>
    </a:dk1>
    <a:lt1>
      <a:srgbClr val="FFFFFF"/>
    </a:lt1>
    <a:dk2>
      <a:srgbClr val="926940"/>
    </a:dk2>
    <a:lt2>
      <a:srgbClr val="F3EFEA"/>
    </a:lt2>
    <a:accent1>
      <a:srgbClr val="261408"/>
    </a:accent1>
    <a:accent2>
      <a:srgbClr val="8E5025"/>
    </a:accent2>
    <a:accent3>
      <a:srgbClr val="B68C68"/>
    </a:accent3>
    <a:accent4>
      <a:srgbClr val="E8DAC2"/>
    </a:accent4>
    <a:accent5>
      <a:srgbClr val="8E2525"/>
    </a:accent5>
    <a:accent6>
      <a:srgbClr val="B67068"/>
    </a:accent6>
    <a:hlink>
      <a:srgbClr val="403228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403228"/>
    </a:dk1>
    <a:lt1>
      <a:srgbClr val="FFFFFF"/>
    </a:lt1>
    <a:dk2>
      <a:srgbClr val="926940"/>
    </a:dk2>
    <a:lt2>
      <a:srgbClr val="F3EFEA"/>
    </a:lt2>
    <a:accent1>
      <a:srgbClr val="261408"/>
    </a:accent1>
    <a:accent2>
      <a:srgbClr val="8E5025"/>
    </a:accent2>
    <a:accent3>
      <a:srgbClr val="B68C68"/>
    </a:accent3>
    <a:accent4>
      <a:srgbClr val="E8DAC2"/>
    </a:accent4>
    <a:accent5>
      <a:srgbClr val="8E2525"/>
    </a:accent5>
    <a:accent6>
      <a:srgbClr val="B67068"/>
    </a:accent6>
    <a:hlink>
      <a:srgbClr val="403228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</TotalTime>
  <Words>228</Words>
  <Application>Microsoft Office PowerPoint</Application>
  <PresentationFormat>如螢幕大小 (16:9)</PresentationFormat>
  <Paragraphs>38</Paragraphs>
  <Slides>11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微軟正黑體</vt:lpstr>
      <vt:lpstr>新細明體</vt:lpstr>
      <vt:lpstr>Libre Baskerville</vt:lpstr>
      <vt:lpstr>Arial</vt:lpstr>
      <vt:lpstr>華康宗楷體W7(P)</vt:lpstr>
      <vt:lpstr>Wingdings</vt:lpstr>
      <vt:lpstr>Cinzel</vt:lpstr>
      <vt:lpstr>Dolabella template</vt:lpstr>
      <vt:lpstr>PowerPoint 簡報</vt:lpstr>
      <vt:lpstr>PowerPoint 簡報</vt:lpstr>
      <vt:lpstr>主體介紹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蔡佩妤</dc:creator>
  <cp:lastModifiedBy>USER</cp:lastModifiedBy>
  <cp:revision>30</cp:revision>
  <dcterms:modified xsi:type="dcterms:W3CDTF">2020-06-23T04:02:27Z</dcterms:modified>
</cp:coreProperties>
</file>